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73" r:id="rId2"/>
    <p:sldId id="261" r:id="rId3"/>
    <p:sldId id="262" r:id="rId4"/>
    <p:sldId id="263" r:id="rId5"/>
    <p:sldId id="276" r:id="rId6"/>
    <p:sldId id="277" r:id="rId7"/>
    <p:sldId id="278" r:id="rId8"/>
    <p:sldId id="279" r:id="rId9"/>
    <p:sldId id="280" r:id="rId10"/>
    <p:sldId id="281" r:id="rId11"/>
    <p:sldId id="284" r:id="rId12"/>
    <p:sldId id="282" r:id="rId13"/>
    <p:sldId id="283" r:id="rId14"/>
    <p:sldId id="287" r:id="rId15"/>
    <p:sldId id="270" r:id="rId16"/>
    <p:sldId id="271" r:id="rId17"/>
    <p:sldId id="27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1588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75E28-3A07-438C-8CEB-C28AA4054724}" type="datetimeFigureOut">
              <a:rPr lang="en-US" smtClean="0"/>
              <a:pPr/>
              <a:t>7/30/2022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070008-BB09-4696-8AB1-47432601C6A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2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2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3"/>
          <p:cNvSpPr txBox="1">
            <a:spLocks noGrp="1"/>
          </p:cNvSpPr>
          <p:nvPr>
            <p:ph type="title"/>
          </p:nvPr>
        </p:nvSpPr>
        <p:spPr>
          <a:xfrm rot="5400000">
            <a:off x="4623594" y="2285208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3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3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43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3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43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">
  <p:cSld name="1_Титульный слайд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4"/>
          <p:cNvSpPr/>
          <p:nvPr/>
        </p:nvSpPr>
        <p:spPr>
          <a:xfrm>
            <a:off x="-14287" y="1905000"/>
            <a:ext cx="9158288" cy="4953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44"/>
          <p:cNvSpPr/>
          <p:nvPr/>
        </p:nvSpPr>
        <p:spPr>
          <a:xfrm>
            <a:off x="-14288" y="0"/>
            <a:ext cx="9158288" cy="4438650"/>
          </a:xfrm>
          <a:custGeom>
            <a:avLst/>
            <a:gdLst/>
            <a:ahLst/>
            <a:cxnLst/>
            <a:rect l="l" t="t" r="r" b="b"/>
            <a:pathLst>
              <a:path w="12211050" h="4438650" extrusionOk="0">
                <a:moveTo>
                  <a:pt x="19050" y="0"/>
                </a:moveTo>
                <a:lnTo>
                  <a:pt x="12211050" y="0"/>
                </a:lnTo>
                <a:lnTo>
                  <a:pt x="12211050" y="4438650"/>
                </a:lnTo>
                <a:lnTo>
                  <a:pt x="0" y="3219450"/>
                </a:lnTo>
                <a:lnTo>
                  <a:pt x="19050" y="0"/>
                </a:lnTo>
                <a:close/>
              </a:path>
            </a:pathLst>
          </a:custGeom>
          <a:solidFill>
            <a:srgbClr val="17161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44"/>
          <p:cNvSpPr/>
          <p:nvPr/>
        </p:nvSpPr>
        <p:spPr>
          <a:xfrm>
            <a:off x="814388" y="1009650"/>
            <a:ext cx="7515225" cy="52387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44"/>
          <p:cNvSpPr>
            <a:spLocks noGrp="1"/>
          </p:cNvSpPr>
          <p:nvPr>
            <p:ph type="pic" idx="2"/>
          </p:nvPr>
        </p:nvSpPr>
        <p:spPr>
          <a:xfrm>
            <a:off x="1385888" y="2819400"/>
            <a:ext cx="6372225" cy="280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B3ACE-D620-4EC3-88A7-3E317E64F19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7/30/2022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A48AB-23F1-45F1-98E5-D2CDC7A5261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835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3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3"/>
          <p:cNvSpPr txBox="1">
            <a:spLocks noGrp="1"/>
          </p:cNvSpPr>
          <p:nvPr>
            <p:ph type="body" idx="1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4" name="Google Shape;24;p33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" name="Google Shape;25;p33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3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3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4"/>
          <p:cNvSpPr txBox="1"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4"/>
          <p:cNvSpPr txBox="1"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4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4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4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7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37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7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7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7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8"/>
          <p:cNvSpPr txBox="1"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8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38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8"/>
          <p:cNvSpPr txBox="1">
            <a:spLocks noGrp="1"/>
          </p:cNvSpPr>
          <p:nvPr>
            <p:ph type="body" idx="3"/>
          </p:nvPr>
        </p:nvSpPr>
        <p:spPr>
          <a:xfrm>
            <a:off x="4629151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38"/>
          <p:cNvSpPr txBox="1">
            <a:spLocks noGrp="1"/>
          </p:cNvSpPr>
          <p:nvPr>
            <p:ph type="body" idx="4"/>
          </p:nvPr>
        </p:nvSpPr>
        <p:spPr>
          <a:xfrm>
            <a:off x="4629151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38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8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8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9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9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9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9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0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0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0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1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1"/>
          <p:cNvSpPr>
            <a:spLocks noGrp="1"/>
          </p:cNvSpPr>
          <p:nvPr>
            <p:ph type="pic" idx="2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41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41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1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41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2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2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42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2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2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1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1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eplearningbook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ata-flair.training/blogs/learning-rules-in-neural-network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-3316" y="5427342"/>
            <a:ext cx="9147315" cy="151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26648" y="5901986"/>
            <a:ext cx="34289" cy="6138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lide Number Placeholder 2"/>
          <p:cNvSpPr txBox="1">
            <a:spLocks/>
          </p:cNvSpPr>
          <p:nvPr/>
        </p:nvSpPr>
        <p:spPr>
          <a:xfrm>
            <a:off x="6572250" y="65087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V="1">
            <a:off x="7130143" y="5939880"/>
            <a:ext cx="968829" cy="1157606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</a:endParaRPr>
          </a:p>
        </p:txBody>
      </p:sp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CAD0D7B8-E462-453C-B296-CA0154FA54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9304721"/>
              </p:ext>
            </p:extLst>
          </p:nvPr>
        </p:nvGraphicFramePr>
        <p:xfrm>
          <a:off x="0" y="2825767"/>
          <a:ext cx="2289517" cy="2909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169000" imgH="2169360" progId="">
                  <p:embed/>
                </p:oleObj>
              </mc:Choice>
              <mc:Fallback>
                <p:oleObj name="CorelDRAW" r:id="rId2" imgW="2169000" imgH="2169360" progId="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lum bright="7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825767"/>
                        <a:ext cx="2289517" cy="290944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Right Triangle 36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H="1">
            <a:off x="5284078" y="-64960"/>
            <a:ext cx="3859922" cy="5852440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593056" y="2025526"/>
            <a:ext cx="5122069" cy="1580679"/>
          </a:xfrm>
          <a:prstGeom prst="rect">
            <a:avLst/>
          </a:prstGeom>
          <a:gradFill flip="none" rotWithShape="1">
            <a:gsLst>
              <a:gs pos="15000">
                <a:srgbClr val="FFFFFF">
                  <a:alpha val="34000"/>
                </a:srgbClr>
              </a:gs>
              <a:gs pos="94000">
                <a:srgbClr val="FFFFFF">
                  <a:alpha val="34000"/>
                </a:srgbClr>
              </a:gs>
              <a:gs pos="2655">
                <a:schemeClr val="bg1">
                  <a:alpha val="0"/>
                </a:schemeClr>
              </a:gs>
              <a:gs pos="51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" y="24501"/>
            <a:ext cx="2894815" cy="1538254"/>
          </a:xfrm>
          <a:prstGeom prst="rect">
            <a:avLst/>
          </a:prstGeom>
        </p:spPr>
      </p:pic>
      <p:sp>
        <p:nvSpPr>
          <p:cNvPr id="43" name="Right Triangle 42"/>
          <p:cNvSpPr/>
          <p:nvPr/>
        </p:nvSpPr>
        <p:spPr>
          <a:xfrm rot="10800000" flipV="1">
            <a:off x="7372348" y="5334000"/>
            <a:ext cx="1774967" cy="1600201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5161019" y="6019561"/>
            <a:ext cx="36964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164336" y="6043646"/>
            <a:ext cx="34289" cy="3706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1337312" y="2051946"/>
            <a:ext cx="6797489" cy="2037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latin typeface="Arial Black" panose="020B0A04020102020204" pitchFamily="34" charset="0"/>
                <a:ea typeface="Karla" pitchFamily="2" charset="0"/>
                <a:cs typeface="Karla" pitchFamily="2" charset="0"/>
              </a:rPr>
              <a:t>CSE (H) with specialization in Machine Learning and Artificial Intelligence 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 Computing</a:t>
            </a:r>
            <a:endParaRPr lang="en-US" sz="1600" dirty="0">
              <a:latin typeface="Raleway ExtraBold" pitchFamily="34" charset="-52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303552" y="5416235"/>
            <a:ext cx="4193498" cy="1723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</a:t>
            </a:r>
            <a:r>
              <a:rPr lang="en-US" sz="2400" b="1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-1.2</a:t>
            </a:r>
            <a:endParaRPr 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Dr. Monika Singh </a:t>
            </a:r>
            <a:r>
              <a:rPr lang="en-US" sz="2400" b="1" dirty="0" err="1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E11032</a:t>
            </a:r>
            <a:endParaRPr lang="en-US" sz="240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endParaRPr lang="en-US" sz="1600" dirty="0">
              <a:latin typeface="Raleway ExtraBold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56502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9DC71-59C7-4977-BD31-EC2904FFC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FC0E3-4F96-4CD5-87B0-E775B8DF57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49DF49-2D23-46CA-84D9-3B9063FD95C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F65C7-D285-421B-A019-CBF26B69BC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5C872F-257E-4CBA-B975-65BF24441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1" y="304800"/>
            <a:ext cx="8458200" cy="554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859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0F0D4-CEF7-40B7-91FF-8EF7C1CB9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A3ACE-FFCB-41EC-9D8C-E45F7D43D9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C34A0-6544-44AC-AE35-E563CE067CE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E18909-710B-4C40-B9AD-1C6502F46E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714E6A-A385-43B9-B615-593AF5A1B9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"/>
          <a:stretch/>
        </p:blipFill>
        <p:spPr>
          <a:xfrm>
            <a:off x="533400" y="381000"/>
            <a:ext cx="8458200" cy="541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89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32310-1338-460D-A289-9AE958597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09AA1-36AC-4B63-94A1-0013606C41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0AC25-BE19-49D5-92F6-1449356D094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C2EF4-DCDE-42FE-AF0C-9820372598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6B4E5F-7CA6-4157-9738-DCD7BB987D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"/>
          <a:stretch/>
        </p:blipFill>
        <p:spPr>
          <a:xfrm>
            <a:off x="457200" y="228600"/>
            <a:ext cx="845820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24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24F2F-3A62-4CD1-9674-AE785EBB6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E9A13-C1EF-4C53-A21A-BDE677CAF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634A3-1DE3-4FB1-89B8-1295C34A2B9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CDF2B-062B-4EEE-8D37-385715B4F0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846CBF-5AC4-4B0F-8720-E5D10110A5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6"/>
          <a:stretch/>
        </p:blipFill>
        <p:spPr>
          <a:xfrm>
            <a:off x="457200" y="161931"/>
            <a:ext cx="8458200" cy="653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35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331E1-8047-48A2-8C33-02604F81D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394A2-A94E-494B-B8A8-0194DC4FE7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8BCFD-FA09-43F4-9E89-09FED01586B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C122CB-1659-45F0-98C8-95D3E71E6B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5D868-F948-44F6-8D05-D293302D3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59" y="136522"/>
            <a:ext cx="8059341" cy="672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756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</a:pPr>
            <a:r>
              <a:rPr lang="en-US" sz="4800" b="1"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48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7" name="Google Shape;387;p28"/>
          <p:cNvSpPr txBox="1">
            <a:spLocks noGrp="1"/>
          </p:cNvSpPr>
          <p:nvPr>
            <p:ph type="body" idx="1"/>
          </p:nvPr>
        </p:nvSpPr>
        <p:spPr>
          <a:xfrm>
            <a:off x="628650" y="1633928"/>
            <a:ext cx="7886700" cy="4827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Main text books: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• “Neural Networks: A Comprehensive Foundation”, S. Haykin (very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 -theoretical)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• “Pattern Recognition with Neural Networks”, C. Bishop (very goodmore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accessible)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• “Neural Network Design” by Hagan, Demuth and Beale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(introductory)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Books emphasizing the practical aspects: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• “Neural Smithing”, Reeds and Marks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• “Practical Neural Network Recipees in C++”’ T. Masters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• Seminal Paper (but now quite old!):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– “Parallel Distributed Processing” Rumelhart and McClelland et al.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/>
              <a:t>Deep Learning books and tutorials: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•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http://www.deeplearningbook.org/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Introduction to Learning Rules in Neural Network - DataFlair (data-flair.training)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8" name="Google Shape;388;p2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Neural Networks Literature</a:t>
            </a:r>
            <a:endParaRPr/>
          </a:p>
        </p:txBody>
      </p:sp>
      <p:sp>
        <p:nvSpPr>
          <p:cNvPr id="394" name="Google Shape;394;p2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b="1"/>
              <a:t>Review Articles: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R. P. Lippman, “An introduction to Computing with Neural Nets”’ IEEE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ASP Magazine, 4-22, April 1987.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T. Kohonen, “An Introduction to Neural Computing”, Neural Networks,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1, 3-16, 1988.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A. K. Jain, J. Mao, K. Mohuiddin, “Artificial Neural Networks: A Tutorial”’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IEEE Computer, March 1996’ p. 31-44.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b="1"/>
              <a:t>Journals: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IEEE Transactions on NN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Neural Networks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Neural Computation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Biological Cybernetics</a:t>
            </a:r>
            <a:endParaRPr/>
          </a:p>
        </p:txBody>
      </p:sp>
      <p:sp>
        <p:nvSpPr>
          <p:cNvPr id="395" name="Google Shape;395;p2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C813A83-4CF3-4942-8C24-169E11C40466}"/>
              </a:ext>
            </a:extLst>
          </p:cNvPr>
          <p:cNvSpPr/>
          <p:nvPr/>
        </p:nvSpPr>
        <p:spPr>
          <a:xfrm>
            <a:off x="0" y="0"/>
            <a:ext cx="9144000" cy="4686918"/>
          </a:xfrm>
          <a:prstGeom prst="rect">
            <a:avLst/>
          </a:prstGeom>
          <a:solidFill>
            <a:schemeClr val="accent6">
              <a:lumMod val="50000"/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</a:rPr>
              <a:t>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6F3F28-25A8-4E20-83C7-12F88E7C28D0}"/>
              </a:ext>
            </a:extLst>
          </p:cNvPr>
          <p:cNvCxnSpPr>
            <a:cxnSpLocks/>
          </p:cNvCxnSpPr>
          <p:nvPr/>
        </p:nvCxnSpPr>
        <p:spPr>
          <a:xfrm>
            <a:off x="7010400" y="0"/>
            <a:ext cx="1371600" cy="18288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E1879BF-80CB-413D-9BC1-C05963A116D7}"/>
              </a:ext>
            </a:extLst>
          </p:cNvPr>
          <p:cNvCxnSpPr>
            <a:cxnSpLocks/>
          </p:cNvCxnSpPr>
          <p:nvPr/>
        </p:nvCxnSpPr>
        <p:spPr>
          <a:xfrm>
            <a:off x="7626846" y="0"/>
            <a:ext cx="497979" cy="6639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354CBC-26FA-4C5C-B91C-AD6F2AE53BC2}"/>
              </a:ext>
            </a:extLst>
          </p:cNvPr>
          <p:cNvCxnSpPr>
            <a:cxnSpLocks/>
          </p:cNvCxnSpPr>
          <p:nvPr/>
        </p:nvCxnSpPr>
        <p:spPr>
          <a:xfrm>
            <a:off x="550070" y="6294598"/>
            <a:ext cx="418759" cy="55834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F6E02B-7F30-40ED-9667-2C98864546BE}"/>
              </a:ext>
            </a:extLst>
          </p:cNvPr>
          <p:cNvCxnSpPr>
            <a:cxnSpLocks/>
          </p:cNvCxnSpPr>
          <p:nvPr/>
        </p:nvCxnSpPr>
        <p:spPr>
          <a:xfrm>
            <a:off x="292895" y="5129690"/>
            <a:ext cx="1296233" cy="172831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1114427" y="2249080"/>
            <a:ext cx="8043861" cy="123110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sper" panose="02000506000000020004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  <p:sp>
        <p:nvSpPr>
          <p:cNvPr id="22" name="Diamond 6">
            <a:extLst>
              <a:ext uri="{FF2B5EF4-FFF2-40B4-BE49-F238E27FC236}">
                <a16:creationId xmlns:a16="http://schemas.microsoft.com/office/drawing/2014/main" id="{AFBA4B1A-59E0-42F9-8062-FE9B4E00A99F}"/>
              </a:ext>
            </a:extLst>
          </p:cNvPr>
          <p:cNvSpPr/>
          <p:nvPr/>
        </p:nvSpPr>
        <p:spPr>
          <a:xfrm>
            <a:off x="1981200" y="1214279"/>
            <a:ext cx="1822847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23" name="Diamond 6">
            <a:extLst>
              <a:ext uri="{FF2B5EF4-FFF2-40B4-BE49-F238E27FC236}">
                <a16:creationId xmlns:a16="http://schemas.microsoft.com/office/drawing/2014/main" id="{4F0CA98B-3337-4AC3-8305-ED6C9C731FFB}"/>
              </a:ext>
            </a:extLst>
          </p:cNvPr>
          <p:cNvSpPr/>
          <p:nvPr/>
        </p:nvSpPr>
        <p:spPr>
          <a:xfrm>
            <a:off x="2174081" y="1214279"/>
            <a:ext cx="1822847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grpSp>
        <p:nvGrpSpPr>
          <p:cNvPr id="3" name="Group 28"/>
          <p:cNvGrpSpPr/>
          <p:nvPr/>
        </p:nvGrpSpPr>
        <p:grpSpPr>
          <a:xfrm>
            <a:off x="178141" y="152400"/>
            <a:ext cx="307922" cy="1612900"/>
            <a:chOff x="83821" y="0"/>
            <a:chExt cx="219636" cy="903079"/>
          </a:xfrm>
        </p:grpSpPr>
        <p:sp>
          <p:nvSpPr>
            <p:cNvPr id="30" name="Rectangle 29"/>
            <p:cNvSpPr/>
            <p:nvPr/>
          </p:nvSpPr>
          <p:spPr>
            <a:xfrm>
              <a:off x="84026" y="0"/>
              <a:ext cx="219431" cy="21095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84262" y="408599"/>
              <a:ext cx="219194" cy="4944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83821" y="210952"/>
              <a:ext cx="217937" cy="220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33" name="Object 32">
              <a:extLst>
                <a:ext uri="{FF2B5EF4-FFF2-40B4-BE49-F238E27FC236}">
                  <a16:creationId xmlns:a16="http://schemas.microsoft.com/office/drawing/2014/main" id="{CAD0D7B8-E462-453C-B296-CA0154FA54A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59142145"/>
                </p:ext>
              </p:extLst>
            </p:nvPr>
          </p:nvGraphicFramePr>
          <p:xfrm>
            <a:off x="100420" y="236973"/>
            <a:ext cx="183878" cy="18342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orelDRAW" r:id="rId2" imgW="2169000" imgH="2169360" progId="">
                    <p:embed/>
                  </p:oleObj>
                </mc:Choice>
                <mc:Fallback>
                  <p:oleObj name="CorelDRAW" r:id="rId2" imgW="2169000" imgH="2169360" progId="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420" y="236973"/>
                          <a:ext cx="183878" cy="18342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Rectangle 1"/>
          <p:cNvSpPr/>
          <p:nvPr/>
        </p:nvSpPr>
        <p:spPr>
          <a:xfrm>
            <a:off x="3085504" y="5394448"/>
            <a:ext cx="34395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sper" panose="02000506000000020004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For queries</a:t>
            </a:r>
          </a:p>
          <a:p>
            <a:r>
              <a:rPr lang="en-US" dirty="0">
                <a:latin typeface="Casper" panose="02000506000000020004" pitchFamily="2" charset="0"/>
                <a:cs typeface="Segoe UI" panose="020B0502040204020203" pitchFamily="34" charset="0"/>
              </a:rPr>
              <a:t>Email: monika</a:t>
            </a:r>
            <a:r>
              <a:rPr lang="en-US">
                <a:latin typeface="Casper" panose="02000506000000020004" pitchFamily="2" charset="0"/>
                <a:cs typeface="Segoe UI" panose="020B0502040204020203" pitchFamily="34" charset="0"/>
              </a:rPr>
              <a:t>.e11032@</a:t>
            </a:r>
            <a:r>
              <a:rPr lang="en-US" dirty="0">
                <a:latin typeface="Casper" panose="02000506000000020004" pitchFamily="2" charset="0"/>
                <a:cs typeface="Segoe UI" panose="020B0502040204020203" pitchFamily="34" charset="0"/>
              </a:rPr>
              <a:t>cumail.in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01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"/>
          <p:cNvSpPr txBox="1">
            <a:spLocks noGrp="1"/>
          </p:cNvSpPr>
          <p:nvPr>
            <p:ph type="title"/>
          </p:nvPr>
        </p:nvSpPr>
        <p:spPr>
          <a:xfrm>
            <a:off x="629842" y="457203"/>
            <a:ext cx="5058926" cy="74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/>
              <a:t>Course Objectives</a:t>
            </a:r>
            <a:endParaRPr sz="4800" b="1"/>
          </a:p>
        </p:txBody>
      </p:sp>
      <p:sp>
        <p:nvSpPr>
          <p:cNvPr id="196" name="Google Shape;196;p2"/>
          <p:cNvSpPr txBox="1">
            <a:spLocks noGrp="1"/>
          </p:cNvSpPr>
          <p:nvPr>
            <p:ph type="body" idx="2"/>
          </p:nvPr>
        </p:nvSpPr>
        <p:spPr>
          <a:xfrm>
            <a:off x="629841" y="1477006"/>
            <a:ext cx="817930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b="1" dirty="0"/>
              <a:t> </a:t>
            </a:r>
            <a:endParaRPr sz="28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endParaRPr sz="2800" b="1"/>
          </a:p>
        </p:txBody>
      </p:sp>
      <p:sp>
        <p:nvSpPr>
          <p:cNvPr id="197" name="Google Shape;197;p2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34650" y="1634065"/>
          <a:ext cx="8313295" cy="496154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83132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48978">
                <a:tc>
                  <a:txBody>
                    <a:bodyPr/>
                    <a:lstStyle/>
                    <a:p>
                      <a:r>
                        <a:rPr lang="en-US" sz="2400" b="1" u="none" strike="noStrike" cap="none" dirty="0">
                          <a:latin typeface="Calibri" pitchFamily="34" charset="0"/>
                          <a:sym typeface="Arial"/>
                        </a:rPr>
                        <a:t>To introduce soft computing concepts and techniques of artificial neural networks, fuzzy sets, fuzzy logic and genetic algorithms</a:t>
                      </a:r>
                    </a:p>
                  </a:txBody>
                  <a:tcPr marL="68580" marR="6858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48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u="none" strike="noStrike" cap="none" dirty="0">
                          <a:latin typeface="Calibri" pitchFamily="34" charset="0"/>
                          <a:sym typeface="Arial"/>
                        </a:rPr>
                        <a:t>To understand the various techniques from the application point of view.</a:t>
                      </a:r>
                    </a:p>
                    <a:p>
                      <a:endParaRPr lang="en-US" sz="2400" b="1" dirty="0">
                        <a:latin typeface="Calibri" pitchFamily="34" charset="0"/>
                      </a:endParaRPr>
                    </a:p>
                  </a:txBody>
                  <a:tcPr marL="68580" marR="6858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51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u="none" strike="noStrike" cap="none" dirty="0">
                          <a:latin typeface="Calibri" pitchFamily="34" charset="0"/>
                          <a:sym typeface="Arial"/>
                        </a:rPr>
                        <a:t>To analyze various soft computing techniques and decide the technique to be used in a particular problem situation. </a:t>
                      </a:r>
                    </a:p>
                    <a:p>
                      <a:endParaRPr lang="en-US" sz="2400" b="1" dirty="0">
                        <a:latin typeface="Calibri" pitchFamily="34" charset="0"/>
                      </a:endParaRPr>
                    </a:p>
                  </a:txBody>
                  <a:tcPr marL="68580" marR="6858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6143">
                <a:tc>
                  <a:txBody>
                    <a:bodyPr/>
                    <a:lstStyle/>
                    <a:p>
                      <a:r>
                        <a:rPr lang="en-US" sz="2400" b="1" u="none" strike="noStrike" cap="none" dirty="0">
                          <a:latin typeface="Calibri" pitchFamily="34" charset="0"/>
                          <a:sym typeface="Arial"/>
                        </a:rPr>
                        <a:t>To implement soft computing based solutions for real-world problems</a:t>
                      </a:r>
                    </a:p>
                    <a:p>
                      <a:endParaRPr lang="en-US" sz="2400" b="1" dirty="0">
                        <a:latin typeface="Calibri" pitchFamily="34" charset="0"/>
                      </a:endParaRPr>
                    </a:p>
                  </a:txBody>
                  <a:tcPr marL="68580" marR="6858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629842" y="457203"/>
            <a:ext cx="5058926" cy="74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/>
              <a:t>Course Outcomes</a:t>
            </a:r>
            <a:endParaRPr sz="4800" b="1"/>
          </a:p>
        </p:txBody>
      </p:sp>
      <p:sp>
        <p:nvSpPr>
          <p:cNvPr id="203" name="Google Shape;203;p3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47340" y="1556930"/>
          <a:ext cx="8600607" cy="4783910"/>
        </p:xfrm>
        <a:graphic>
          <a:graphicData uri="http://schemas.openxmlformats.org/drawingml/2006/table">
            <a:tbl>
              <a:tblPr/>
              <a:tblGrid>
                <a:gridCol w="6307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406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9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96983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CO1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Identify and describe soft computing techniques and their roles in building intelligent. Machines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1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6983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CO2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Recognize the feasibility of applying a soft computing methodology for a particular problem.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2,4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4972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CO3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Apply fuzzy logic and reasoning to handle uncertainty and solve engineering problems, genetic algorithms to combinatorial optimization problems and neural networks to pattern classification and regression problems.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3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6983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CO4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Effectively use modern software tools to solve real problems using a soft computing approach.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3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7989"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CO5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libri Light"/>
                          <a:ea typeface="Times New Roman"/>
                          <a:cs typeface="Times New Roman"/>
                        </a:rPr>
                        <a:t>Evaluate various soft computing approaches for a given problem.</a:t>
                      </a:r>
                      <a:endParaRPr lang="en-US" sz="20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975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Calibri Light"/>
                          <a:ea typeface="Calibri"/>
                          <a:cs typeface="Calibri"/>
                        </a:rPr>
                        <a:t>4</a:t>
                      </a:r>
                      <a:endParaRPr lang="en-US" sz="20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 txBox="1">
            <a:spLocks noGrp="1"/>
          </p:cNvSpPr>
          <p:nvPr>
            <p:ph type="title"/>
          </p:nvPr>
        </p:nvSpPr>
        <p:spPr>
          <a:xfrm>
            <a:off x="629842" y="457203"/>
            <a:ext cx="5058926" cy="74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/>
              <a:t>Table of Contents</a:t>
            </a:r>
            <a:endParaRPr sz="4800" b="1"/>
          </a:p>
        </p:txBody>
      </p:sp>
      <p:sp>
        <p:nvSpPr>
          <p:cNvPr id="210" name="Google Shape;210;p4"/>
          <p:cNvSpPr txBox="1">
            <a:spLocks noGrp="1"/>
          </p:cNvSpPr>
          <p:nvPr>
            <p:ph type="body" idx="2"/>
          </p:nvPr>
        </p:nvSpPr>
        <p:spPr>
          <a:xfrm>
            <a:off x="584871" y="1502764"/>
            <a:ext cx="5486146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Neural network and its working</a:t>
            </a:r>
            <a:endParaRPr sz="2800"/>
          </a:p>
          <a:p>
            <a:pPr marL="0" lvl="0" indent="-177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 Architectures, </a:t>
            </a:r>
            <a:endParaRPr sz="2800"/>
          </a:p>
          <a:p>
            <a:pPr marL="0" lvl="0" indent="-177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learning rules for neural network.</a:t>
            </a:r>
            <a:endParaRPr sz="2800" b="1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endParaRPr sz="2800" b="1"/>
          </a:p>
        </p:txBody>
      </p:sp>
      <p:sp>
        <p:nvSpPr>
          <p:cNvPr id="211" name="Google Shape;211;p4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73D87-3713-4BB1-927D-7856C4915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A8D7A-319B-4873-84B1-0D8FEB9034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5F1A49-B18C-4715-A0F4-B91023C3E737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D5870-C913-477F-8598-4DD875A0C8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E880FC-78F4-444D-A999-58F8201A9A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00" r="12500"/>
          <a:stretch/>
        </p:blipFill>
        <p:spPr>
          <a:xfrm>
            <a:off x="609600" y="457200"/>
            <a:ext cx="80772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532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49470-7716-48FA-9D81-87A10190B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63788-2830-4701-BB48-9B78F6BD63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189F6A-908B-4F40-95EC-3EB33567D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6522"/>
            <a:ext cx="8517006" cy="461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395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40568-90F8-4446-B038-5A5D2F6A3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19987-6C9F-4CD8-945B-9A10DCD333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3E4A-30F5-4420-BAB9-9F63E169C28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825C4-8633-486C-95EB-FD70D294BF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B936C3-CC7B-4023-B87A-6F675CFED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35" y="1714421"/>
            <a:ext cx="4193141" cy="27403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0B608E-5F62-49A7-97CA-CD3E6DDB35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290"/>
          <a:stretch/>
        </p:blipFill>
        <p:spPr>
          <a:xfrm>
            <a:off x="457200" y="136522"/>
            <a:ext cx="8517006" cy="160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87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C7BCD-F06C-44BE-B0B1-6366F3078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AC011-CF12-4922-9FE1-FF41045B53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F2DF90-078A-4CEA-8CCF-84E59CCCA2F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929F2D-CE9C-4C55-B29A-4140A123DA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694C90-7020-4F31-9A99-00D5EA540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743" y="230288"/>
            <a:ext cx="8215458" cy="56554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8E295B-0EFF-4036-A507-A4589C5F1820}"/>
              </a:ext>
            </a:extLst>
          </p:cNvPr>
          <p:cNvSpPr txBox="1"/>
          <p:nvPr/>
        </p:nvSpPr>
        <p:spPr>
          <a:xfrm>
            <a:off x="990600" y="5971862"/>
            <a:ext cx="7391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http://vlabs.iitkgp.ac.in/scte/exp5/perceptron-js-simulator.html</a:t>
            </a:r>
          </a:p>
        </p:txBody>
      </p:sp>
    </p:spTree>
    <p:extLst>
      <p:ext uri="{BB962C8B-B14F-4D97-AF65-F5344CB8AC3E}">
        <p14:creationId xmlns:p14="http://schemas.microsoft.com/office/powerpoint/2010/main" val="1876657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C65BA-EDE7-4A21-B146-C71CDB809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36245-A886-41E0-B60B-18AEA08C11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3FBD2-1DE4-47EF-9D73-E5D17A5B382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59F683-1D09-4123-BFED-03EE925C53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63383A-E5FF-4BFB-A541-AA104B7411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2"/>
          <a:stretch/>
        </p:blipFill>
        <p:spPr>
          <a:xfrm>
            <a:off x="627458" y="295453"/>
            <a:ext cx="8287941" cy="626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04178"/>
      </p:ext>
    </p:extLst>
  </p:cSld>
  <p:clrMapOvr>
    <a:masterClrMapping/>
  </p:clrMapOvr>
</p:sld>
</file>

<file path=ppt/theme/theme1.xml><?xml version="1.0" encoding="utf-8"?>
<a:theme xmlns:a="http://schemas.openxmlformats.org/drawingml/2006/main" name="Unit 2.1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473</Words>
  <Application>Microsoft Office PowerPoint</Application>
  <PresentationFormat>On-screen Show (4:3)</PresentationFormat>
  <Paragraphs>81</Paragraphs>
  <Slides>17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Arial Black</vt:lpstr>
      <vt:lpstr>Calibri</vt:lpstr>
      <vt:lpstr>Calibri Light</vt:lpstr>
      <vt:lpstr>Casper</vt:lpstr>
      <vt:lpstr>Noto Sans Symbols</vt:lpstr>
      <vt:lpstr>Raleway ExtraBold</vt:lpstr>
      <vt:lpstr>Times New Roman</vt:lpstr>
      <vt:lpstr>Unit 2.1</vt:lpstr>
      <vt:lpstr>CorelDRAW</vt:lpstr>
      <vt:lpstr>PowerPoint Presentation</vt:lpstr>
      <vt:lpstr>Course Objectives</vt:lpstr>
      <vt:lpstr>Course Outcomes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Neural Networks Literature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MONIKA SINGH</cp:lastModifiedBy>
  <cp:revision>13</cp:revision>
  <dcterms:created xsi:type="dcterms:W3CDTF">2021-07-21T14:02:13Z</dcterms:created>
  <dcterms:modified xsi:type="dcterms:W3CDTF">2022-07-30T05:27:04Z</dcterms:modified>
</cp:coreProperties>
</file>

<file path=docProps/thumbnail.jpeg>
</file>